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2" r:id="rId6"/>
    <p:sldId id="260" r:id="rId7"/>
    <p:sldId id="261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9985" autoAdjust="0"/>
  </p:normalViewPr>
  <p:slideViewPr>
    <p:cSldViewPr snapToGrid="0">
      <p:cViewPr varScale="1">
        <p:scale>
          <a:sx n="71" d="100"/>
          <a:sy n="71" d="100"/>
        </p:scale>
        <p:origin x="852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3675-FB02-FFFD-AA51-2677C6810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843" y="1877857"/>
            <a:ext cx="8825658" cy="2677648"/>
          </a:xfrm>
        </p:spPr>
        <p:txBody>
          <a:bodyPr/>
          <a:lstStyle/>
          <a:p>
            <a:r>
              <a:rPr lang="en-US" b="1" dirty="0"/>
              <a:t>AI-Driven Risk Classification &amp; Anomaly Detection in Customer Invoice Processing</a:t>
            </a:r>
            <a:br>
              <a:rPr lang="en-US" b="1" dirty="0"/>
            </a:b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8CED6-7BF9-D4F8-9EA3-B9CBEC495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966" y="3765176"/>
            <a:ext cx="10275045" cy="2205318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Mini Project 3: AI-Driven Accounts Payable (AP) Invoice Processing &amp; Anomaly Detection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Goal: Build an ML-NLP system to clean, validate, and audit invoices for finance teams.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Real-World Relevance: Emulates what FAAS/Finance Ops teams do at Big 4 firms.</a:t>
            </a:r>
            <a:endParaRPr lang="en-AU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04080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51F031-F13B-405C-AB35-97A31CA3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166" y="346261"/>
            <a:ext cx="6165477" cy="616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7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B6E10-2B81-D6C0-92A9-D8CE9EB4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Visualizing the Risk Landscape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695E93D-9BD5-DB2B-4B8F-B8355F215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82" y="3718112"/>
            <a:ext cx="1114088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Once we structured the data and let the AI model learn, we began to see the entire risk landscape — not just invoice by invoice, but across the system.”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“This chart shows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distribution of invoice amounts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Most are clustered at low to mid values, but notice the tail — there are outliers.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of those outliers were also late, and also flagged as suspicious in text. Those were the invoices our model prioritized for review.”</a:t>
            </a:r>
          </a:p>
        </p:txBody>
      </p:sp>
    </p:spTree>
    <p:extLst>
      <p:ext uri="{BB962C8B-B14F-4D97-AF65-F5344CB8AC3E}">
        <p14:creationId xmlns:p14="http://schemas.microsoft.com/office/powerpoint/2010/main" val="728529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82E08A-1BAC-201D-2757-1D936FC0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83" y="731514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2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7674-F01C-0068-4BE2-7BDBEC91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the Model Works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821AFE-FEDB-316E-DC8C-018B0B1F5EE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0" y="3287713"/>
            <a:ext cx="11610975" cy="310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“Let’s now take a moment to demystify how this AI model actually works.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 its core, it’s not magic — it’s pattern recognition based on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rules it taught itself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the data.”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“Each invoice is broken down into around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100+ signals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it paid late?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the amount high or low compared to the vendor's history?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Were suspicious words present?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it part of a vendor spike or frequency anomaly?”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783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5729621-4EF7-F3C8-FCE8-ED8BD9D03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959" y="1260750"/>
            <a:ext cx="722779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“The AI doesn't treat any one signal as absolute. Instead, it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weighs combinations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instance: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‘Late + gift in description’ is flagged more aggressively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‘High amount but clean history’ may get a pass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‘Fast vendor spike + urgent wording’ might be auto-flagged”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“The AI we used here is called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altLang="en-US" dirty="0" err="1">
                <a:latin typeface="Arial" panose="020B0604020202020204" pitchFamily="34" charset="0"/>
              </a:rPr>
              <a:t>Random</a:t>
            </a:r>
            <a:r>
              <a:rPr lang="en-US" altLang="en-US" dirty="0">
                <a:latin typeface="Arial" panose="020B0604020202020204" pitchFamily="34" charset="0"/>
              </a:rPr>
              <a:t> forest , Logistic Regression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highly efficient risk classification engine.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works by asking itself a series of intelligent YES/NO questions across all those signals — refining its judgment as it goes.”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“The result?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 score per invoice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based on real behavior — not fixed rules, not bias, and not gut feel.”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1054F-80B1-9AC2-EF63-90451F296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2" y="463922"/>
            <a:ext cx="3953436" cy="593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9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78F634-06B3-12B2-69F2-7098B82BF178}"/>
              </a:ext>
            </a:extLst>
          </p:cNvPr>
          <p:cNvSpPr txBox="1"/>
          <p:nvPr/>
        </p:nvSpPr>
        <p:spPr>
          <a:xfrm>
            <a:off x="107575" y="100291"/>
            <a:ext cx="10441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How the Model Performed – Accuracy, Precision, Confidence</a:t>
            </a:r>
            <a:endParaRPr lang="en-AU" sz="24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3A1F0C9-5F34-449B-AE76-6D7472D59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469623"/>
            <a:ext cx="10441641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 the next logical question is: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this thing actually work?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Here’s how we answered that.”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“We tested our AI model using a portion of historical invoices it hadn’t seen before — just like a pop quiz.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we used business-focused performance metrics to measure it.”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“The results were strong across the board: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had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 score of over 90%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meaning 9 out of 10 invoices were correctly labeled.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more importantly, it had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high precision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it rarely raised false alarms.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it had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recall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meaning it caught the risky invoices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without missing many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“In practical terms: the model is not just accurate — it’s trustworthy.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It’s flagging what matters and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crying wolf unnecessarily.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“We also tested multiple models — Logistic Regression, Random Forest,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outperformed the others in both speed and accuracy, so it was selected as our final engine.”</a:t>
            </a:r>
          </a:p>
        </p:txBody>
      </p:sp>
    </p:spTree>
    <p:extLst>
      <p:ext uri="{BB962C8B-B14F-4D97-AF65-F5344CB8AC3E}">
        <p14:creationId xmlns:p14="http://schemas.microsoft.com/office/powerpoint/2010/main" val="1640288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F33DE4-6C10-C5AB-FED2-5FCC1F2CF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89154"/>
              </p:ext>
            </p:extLst>
          </p:nvPr>
        </p:nvGraphicFramePr>
        <p:xfrm>
          <a:off x="967440" y="502098"/>
          <a:ext cx="8761415" cy="2011680"/>
        </p:xfrm>
        <a:graphic>
          <a:graphicData uri="http://schemas.openxmlformats.org/drawingml/2006/table">
            <a:tbl>
              <a:tblPr/>
              <a:tblGrid>
                <a:gridCol w="1752283">
                  <a:extLst>
                    <a:ext uri="{9D8B030D-6E8A-4147-A177-3AD203B41FA5}">
                      <a16:colId xmlns:a16="http://schemas.microsoft.com/office/drawing/2014/main" val="2147227610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2387647359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2053869491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2839530639"/>
                    </a:ext>
                  </a:extLst>
                </a:gridCol>
                <a:gridCol w="1752283">
                  <a:extLst>
                    <a:ext uri="{9D8B030D-6E8A-4147-A177-3AD203B41FA5}">
                      <a16:colId xmlns:a16="http://schemas.microsoft.com/office/drawing/2014/main" val="7546078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AU" sz="1800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F1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761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AU" sz="1800"/>
                        <a:t>Logistic Regression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85%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82%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78%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80%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9436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AU" sz="1800"/>
                        <a:t>Random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91%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89%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88%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88%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27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AU" sz="1800" b="1"/>
                        <a:t>XGBoost</a:t>
                      </a:r>
                      <a:endParaRPr lang="en-AU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b="1"/>
                        <a:t>93%</a:t>
                      </a:r>
                      <a:endParaRPr lang="en-AU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b="1"/>
                        <a:t>91%</a:t>
                      </a:r>
                      <a:endParaRPr lang="en-AU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b="1"/>
                        <a:t>90%</a:t>
                      </a:r>
                      <a:endParaRPr lang="en-AU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b="1" dirty="0"/>
                        <a:t>90%</a:t>
                      </a:r>
                      <a:endParaRPr lang="en-AU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800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2796BC4-9108-8298-435A-130C70AC150B}"/>
              </a:ext>
            </a:extLst>
          </p:cNvPr>
          <p:cNvSpPr txBox="1"/>
          <p:nvPr/>
        </p:nvSpPr>
        <p:spPr>
          <a:xfrm>
            <a:off x="434691" y="3054741"/>
            <a:ext cx="8761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“This isn’t just automation. It’s </a:t>
            </a:r>
            <a:r>
              <a:rPr lang="en-US" b="1" dirty="0"/>
              <a:t>intelligent automation</a:t>
            </a:r>
            <a:r>
              <a:rPr lang="en-US" dirty="0"/>
              <a:t> that knows when to raise a hand — and when to step back.”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6045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D008AB-3CA5-5AA3-26AD-B0B159B19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6115"/>
            <a:ext cx="686472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“Now — having an AI that can flag risk is powerful. But the real value comes when that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flag turns into action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“Here’s how we envision this working inside your finance operation: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Invoices with high risk scores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routed for human review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before payment is approved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Low-risk invoices continue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straight through the pipeline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ensuring efficiency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invoices that fall into a ‘gray zone’ — moderate risk — can be escalated based on business rules you define.”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“So this system doesn’t replace humans — it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them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telling them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to focus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lets your team spend less time reviewing clean invoices and more time where risk actually exists.”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“And over time, the model gets smarter — as you review and confirm risks, that feedback can be used to improve the AI.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builds a continuous loop of learning and adaptation — a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living risk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inside your AP process.”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0C2C7-ED54-FC22-6C3D-03FAF3AB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71" y="860149"/>
            <a:ext cx="4589929" cy="5836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E8FD64-BB91-FEBC-3AA9-2F830E849706}"/>
              </a:ext>
            </a:extLst>
          </p:cNvPr>
          <p:cNvSpPr txBox="1"/>
          <p:nvPr/>
        </p:nvSpPr>
        <p:spPr>
          <a:xfrm>
            <a:off x="9002806" y="6199094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A0E9F-93F6-AEFC-DFE3-8D47FF50B165}"/>
              </a:ext>
            </a:extLst>
          </p:cNvPr>
          <p:cNvSpPr txBox="1"/>
          <p:nvPr/>
        </p:nvSpPr>
        <p:spPr>
          <a:xfrm>
            <a:off x="0" y="218746"/>
            <a:ext cx="6118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/>
              <a:t>What the AI(KERAS) Recommends</a:t>
            </a:r>
          </a:p>
        </p:txBody>
      </p:sp>
    </p:spTree>
    <p:extLst>
      <p:ext uri="{BB962C8B-B14F-4D97-AF65-F5344CB8AC3E}">
        <p14:creationId xmlns:p14="http://schemas.microsoft.com/office/powerpoint/2010/main" val="156472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734CC7-59D3-317E-0A48-09094564F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581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 are just a few measurable gains: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Reduced financial leakage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by catching fraudulent or erroneous invoices before they’re paid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operational costs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your team spends less time combing through clean invoices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Fewer late payment penalties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the system flags and prioritizes invoice deadlines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vendor relationships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vendors are paid on time, and exceptions are handled clearly”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“But there’s also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strategic benefit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risk scored and visualized across your AP pipeline, you gain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control, clarity, and confidence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stop reacting to invoice issues after they happen, and instead move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proactive prevention.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B17ED1-4EE1-90F6-8BFA-6D8F33216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06747"/>
              </p:ext>
            </p:extLst>
          </p:nvPr>
        </p:nvGraphicFramePr>
        <p:xfrm>
          <a:off x="153894" y="2939528"/>
          <a:ext cx="8761413" cy="2103120"/>
        </p:xfrm>
        <a:graphic>
          <a:graphicData uri="http://schemas.openxmlformats.org/drawingml/2006/table">
            <a:tbl>
              <a:tblPr/>
              <a:tblGrid>
                <a:gridCol w="2920471">
                  <a:extLst>
                    <a:ext uri="{9D8B030D-6E8A-4147-A177-3AD203B41FA5}">
                      <a16:colId xmlns:a16="http://schemas.microsoft.com/office/drawing/2014/main" val="225237328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805362230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23450537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/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Before 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After 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632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/>
                        <a:t>% Late Payments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22%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176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/>
                        <a:t>Manual Review Volume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High (80%+)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Low (20–30%)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142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/>
                        <a:t>Fraud/Error Catch 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Low (Reactive)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High (Proactive)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345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/>
                        <a:t>Vendor Complaint Volume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Frequent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Reduced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4179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01BA51-FDED-545C-7044-7250AED909A3}"/>
              </a:ext>
            </a:extLst>
          </p:cNvPr>
          <p:cNvSpPr txBox="1"/>
          <p:nvPr/>
        </p:nvSpPr>
        <p:spPr>
          <a:xfrm>
            <a:off x="0" y="124616"/>
            <a:ext cx="6118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Business Impact – What This Means Financially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966055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B32D34-9B3C-31E2-945C-4E033FB5F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59" y="490461"/>
            <a:ext cx="598394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diagram shows how our AI system works end-to-end: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starts with incoming invoice data — just like what your finance teams already process daily.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 data is cleaned, transformed, and enriched with behavior signals like payment delay, amount thresholds, and risk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keywords.Models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applied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there, it enters our AI risk engine, which scores every invoice based on hundreds of learned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Finally, the system routes the invoice accordingly: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Fast-tracked, escalated, or manually reviewed.”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“The beauty of this pipeline is its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seamlessness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it doesn’t require reinventing your AP workflows.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slots in as an intelligent layer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analyzing everything, but only alerting when it matters.”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038D1-AC12-4080-4413-767E1C591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53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5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D157-52F4-8652-40F5-DDB962B30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284194"/>
            <a:ext cx="8761413" cy="3964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"Mini Project 3: AI-Driven Accounts Payable (AP) Risk Classification &amp; Anomaly Detection"</a:t>
            </a:r>
            <a:br>
              <a:rPr lang="en-US" dirty="0">
                <a:solidFill>
                  <a:schemeClr val="bg1"/>
                </a:solidFill>
              </a:rPr>
            </a:b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AC82-587C-4AAF-D68E-3A67F9054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29" y="2326341"/>
            <a:ext cx="11376211" cy="3987053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This means the goal is to build an AI system that can:</a:t>
            </a:r>
            <a:endParaRPr lang="en-US" dirty="0"/>
          </a:p>
          <a:p>
            <a:pPr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🧾 Understand invoice/payment records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🚨 Detect anomalies (like fraud, late payments, duplicates)</a:t>
            </a:r>
          </a:p>
          <a:p>
            <a:pPr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🤖 Predict which invoices might be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risky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or need further review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Our Accounts Payable teams process thousands of invoices monthly — often under pressure, and often with limited oversight.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But buried in these transactions are risks: late payments, suspicious charges, or even fraud.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This project aims to detect and flag those high-risk invoices </a:t>
            </a:r>
            <a:r>
              <a:rPr lang="en-US" altLang="en-US" i="1" dirty="0">
                <a:solidFill>
                  <a:schemeClr val="tx1"/>
                </a:solidFill>
                <a:latin typeface="Arial" panose="020B0604020202020204" pitchFamily="34" charset="0"/>
              </a:rPr>
              <a:t>before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damage occurs — using an intelligent AI system we built.”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“⚙️ Inputs: Invoice text, dates, amounts, vendor behavior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🎯 Outcome: Automated risk classification &amp; anomaly detection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📈 Relevance: Financial efficiency, compliance, fraud protection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18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8E495D-6504-98E0-3A85-0E65A3AE6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5" y="154053"/>
            <a:ext cx="590325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 1: Monthly Invoice Volume Surge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“Imagine it’s end-of-month, and 3,000 invoices hit the system.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Normally, your team might batch-process these or randomly spot-check.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this AI, only the 5% highest-risk invoices get routed for scrutiny — the rest move forward uninterrupted.”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76E417-4DE5-6593-B26A-0A9180D57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5" y="2584439"/>
            <a:ext cx="724796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 2: New Vendor Anomaly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 new vendor submits 4 invoices in one week, each marked as ‘urgent’.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AI flags the spike, cross-checks past behavior, and halts payment for manual review — all without human prompting.”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F01C42-528C-2958-7EB8-5214FF1F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5" y="5206616"/>
            <a:ext cx="645458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 3: Audit Prep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“Finance leadership needs to prepare for a quarterly audit.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Rather than scramble to justify decisions, they export a report of AI-flagged invoices and outcomes — showing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control, governance, and transparency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BAC9C7-F527-16B4-2520-F86C019A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20350"/>
            <a:ext cx="3055844" cy="2037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7A6673-BAD9-1782-73F7-C8D1036E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023782"/>
            <a:ext cx="3696821" cy="24645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D275A7-BAF8-64F1-B312-2CDC71E5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08929"/>
            <a:ext cx="3973607" cy="26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92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DE09F89-FAF8-F238-54E2-A9494129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7"/>
            <a:ext cx="9898528" cy="715731"/>
          </a:xfrm>
        </p:spPr>
        <p:txBody>
          <a:bodyPr/>
          <a:lstStyle/>
          <a:p>
            <a:r>
              <a:rPr lang="en-US" dirty="0"/>
              <a:t>What Makes This Different – Compared to Rules-Based or Manual Reviews</a:t>
            </a: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401087-1C91-CFCA-3FF1-EE2326936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29" y="29381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review process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Time-consuming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Inconsistent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Subject to human fatigue and bias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in high-volume environments, it’s simply not scalable.”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F58FA01-C4DD-DC54-9FB4-B7585EADE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65312"/>
            <a:ext cx="1174600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“Meanwhile,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rules-based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like flagging any invoice over $10,000 — often generate too many false positives.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They’re rigid. They don’t adapt. And worst of all,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 can be gamed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.”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5F76424-D069-F0D0-1246-1AB353255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18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“Our system is fundamentally different because it’s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pattern-based and adaptive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learns from behavior, not fixed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spots multi-factor risk, not just single triggers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it improves over time — getting sharper with every invoice it sees”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56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033D-BC98-836F-E2D5-D6CB09E7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&amp; Integration – What It Takes to Deploy This</a:t>
            </a:r>
            <a:endParaRPr lang="en-AU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A1A7D15-9D29-293C-B07B-A50663505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342" y="2326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“This system is designed to act as an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intelligent layer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can sit on top of your existing Accounts Payable infrastructure.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doesn’t replace your ERP or invoice approval workflow — it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it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.”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11B0D8C-D1E5-645B-F8BC-DCD861712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342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“Here’s how integration typically works: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connect to your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invoice feed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whether that’s from SAP, Oracle, NetSuite, or even CSV uploads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pre-processed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either daily or in real-time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runs, scores each invoice, and returns an action recommendation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then those recommendations feed directly into your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workflow rules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approve, escalate, or review.”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0C31E7E-08A0-FBF8-FBCD-CFC5449AA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94" y="53788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🧩 Non-invasive — works with your existing AP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⚙️ Plugs into SAP, Oracle, NetSuite,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🔁 Real-time or batch scoring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🖥️ Flexible delivery: dashboard, API, or embedded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🧪 Phased rollout: test, observe, activate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FE283-F09E-B435-9AF8-48B8352E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918" y="4080433"/>
            <a:ext cx="6187888" cy="27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69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323613F-C3B2-C163-BA5C-9BC32086F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1" y="24396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“Firstly, the system provides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 score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every prediction.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 it’s not just saying ‘yes’ or ‘no’ — it’s telling you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sure it is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why.”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“Secondly, the model tracks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importance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meaning it can explain: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factors contributed to a flag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the combination of amount, vendor behavior, and text led to that decision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what past patterns it’s referencing”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D01E18F-77F8-40CE-B58B-9488C17C2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55" y="4189714"/>
            <a:ext cx="662267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“And third — we maintain a full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log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 prediction, every risk flag, and every override or confirmation by your team is recorded.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 becomes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fully auditable risk journal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“So instead of a black box, this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glass box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explainable, traceable, and controllable.”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BF2F2-B1A4-F8F5-9ADA-C1E35239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990" y="3368488"/>
            <a:ext cx="514350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71B7EC-50A9-9721-F7A8-3C58D27156BF}"/>
              </a:ext>
            </a:extLst>
          </p:cNvPr>
          <p:cNvSpPr txBox="1"/>
          <p:nvPr/>
        </p:nvSpPr>
        <p:spPr>
          <a:xfrm>
            <a:off x="275665" y="319598"/>
            <a:ext cx="76849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Governance &amp; Trust – Explaining the Black Box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17934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0A7038-88D0-6414-0D4F-61A52CB77174}"/>
              </a:ext>
            </a:extLst>
          </p:cNvPr>
          <p:cNvSpPr txBox="1"/>
          <p:nvPr/>
        </p:nvSpPr>
        <p:spPr>
          <a:xfrm>
            <a:off x="194982" y="235325"/>
            <a:ext cx="89473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“Here’s what we’ve achieved: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identified the </a:t>
            </a:r>
            <a:r>
              <a:rPr lang="en-US" b="1" dirty="0"/>
              <a:t>3 main risk zones</a:t>
            </a:r>
            <a:r>
              <a:rPr lang="en-US" dirty="0"/>
              <a:t> in Accounts Payable: late payments, suspicious text, and behavioral anomalies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built a system that </a:t>
            </a:r>
            <a:r>
              <a:rPr lang="en-US" b="1" dirty="0"/>
              <a:t>learns from your historical data</a:t>
            </a:r>
            <a:r>
              <a:rPr lang="en-US" dirty="0"/>
              <a:t> — and flags risk based on patterns, not gut feeling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tested multiple models and selected the one that delivered the </a:t>
            </a:r>
            <a:r>
              <a:rPr lang="en-US" b="1" dirty="0"/>
              <a:t>highest precision and the lowest false alarms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proved that the system works — with over 90% accuracy and full audit traceability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we showed how this plugs directly into your existing finance flow — no rebuilds, no heavy lift, just </a:t>
            </a:r>
            <a:r>
              <a:rPr lang="en-US" b="1" dirty="0"/>
              <a:t>intelligent decision support</a:t>
            </a:r>
            <a:r>
              <a:rPr lang="en-US" dirty="0"/>
              <a:t>”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3822E5-029D-8294-DAA3-B0871C6B0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243129"/>
              </p:ext>
            </p:extLst>
          </p:nvPr>
        </p:nvGraphicFramePr>
        <p:xfrm>
          <a:off x="503517" y="3666191"/>
          <a:ext cx="8761412" cy="2743200"/>
        </p:xfrm>
        <a:graphic>
          <a:graphicData uri="http://schemas.openxmlformats.org/drawingml/2006/table">
            <a:tbl>
              <a:tblPr/>
              <a:tblGrid>
                <a:gridCol w="4380706">
                  <a:extLst>
                    <a:ext uri="{9D8B030D-6E8A-4147-A177-3AD203B41FA5}">
                      <a16:colId xmlns:a16="http://schemas.microsoft.com/office/drawing/2014/main" val="2947647580"/>
                    </a:ext>
                  </a:extLst>
                </a:gridCol>
                <a:gridCol w="4380706">
                  <a:extLst>
                    <a:ext uri="{9D8B030D-6E8A-4147-A177-3AD203B41FA5}">
                      <a16:colId xmlns:a16="http://schemas.microsoft.com/office/drawing/2014/main" val="7496283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🧠 AI Engine Built 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XGBoost (Ensemble ML)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8272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AU" sz="1800"/>
                        <a:t>📊 Accuracy Achieved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90%+ with strong precision &amp; 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96118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AU" sz="1800"/>
                        <a:t>🧾 Risks Flagged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Late payments, unusual vendors, suspicious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124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AU" sz="1800"/>
                        <a:t>🧩 Integration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SAP, Oracle, NetSuite, CSV, API-ready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816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AU" sz="1800"/>
                        <a:t>🔐 Governance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800"/>
                        <a:t>Fully explainable &amp; auditable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9498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AU" sz="1800"/>
                        <a:t>💸 Business Impact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Reduced losses, faster reviews, better compliance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583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384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49ED00-600E-5AD1-4BF3-1E40D7B3B321}"/>
              </a:ext>
            </a:extLst>
          </p:cNvPr>
          <p:cNvSpPr txBox="1"/>
          <p:nvPr/>
        </p:nvSpPr>
        <p:spPr>
          <a:xfrm>
            <a:off x="-47065" y="0"/>
            <a:ext cx="5067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/>
              <a:t>Call to Action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C4762E2-3BED-76EF-FF07-2B2C6B794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10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Phase 1: Shadow Mode (Pilot)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“We plug the AI engine into your invoice data stream, but it won’t affect live operations yet.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runs in the background, flags risk, and gives you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preview of its 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compare its results with your team’s — and evaluate trust.”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660E489C-9E24-C0C0-8BC0-B5DCC819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5" y="311971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 2: Human-in-the-Loop Deployment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“You activate the model in partial production.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High-risk invoices are flagged for review, while everything else proceeds normally.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gives your finance team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oversight and confidence.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A2B5D-C3AD-C8F9-9346-7E3D35769997}"/>
              </a:ext>
            </a:extLst>
          </p:cNvPr>
          <p:cNvSpPr txBox="1"/>
          <p:nvPr/>
        </p:nvSpPr>
        <p:spPr>
          <a:xfrm>
            <a:off x="-47065" y="646331"/>
            <a:ext cx="621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recommend a </a:t>
            </a:r>
            <a:r>
              <a:rPr lang="en-US" b="1" dirty="0"/>
              <a:t>3-phase rollout approach</a:t>
            </a:r>
            <a:r>
              <a:rPr lang="en-US" dirty="0"/>
              <a:t>, built to minimize disruption and maximize value from Day 1.”</a:t>
            </a:r>
            <a:endParaRPr lang="en-AU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5143F1C-7BD4-BFCF-3D29-7137D2B84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5" y="44308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 3: Intelligent Automation at Scale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“Once confidence is high, the system becomes your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risk triage tool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scores everything, flags intelligently, and reduces manual workload across the board.</a:t>
            </a:r>
          </a:p>
        </p:txBody>
      </p:sp>
    </p:spTree>
    <p:extLst>
      <p:ext uri="{BB962C8B-B14F-4D97-AF65-F5344CB8AC3E}">
        <p14:creationId xmlns:p14="http://schemas.microsoft.com/office/powerpoint/2010/main" val="281353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B9DF-0B81-4354-E32D-C26EFF459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Key Points:</a:t>
            </a:r>
            <a:br>
              <a:rPr lang="en-AU" b="1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52C6-5E58-69DF-DB85-1E409B975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1" y="2603500"/>
            <a:ext cx="11893923" cy="34163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dirty="0"/>
              <a:t>📌 Objective: Flag high-risk AP invoices using AI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dirty="0"/>
              <a:t>⚙️ Inputs: Invoice text, dates, amounts, vendor </a:t>
            </a:r>
            <a:r>
              <a:rPr lang="en-AU" dirty="0" err="1"/>
              <a:t>behavior</a:t>
            </a:r>
            <a:endParaRPr lang="en-AU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dirty="0"/>
              <a:t>🎯 Outcome: Automated risk classification &amp; anomaly detection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dirty="0"/>
              <a:t>📈 Relevance: Financial efficiency, compliance, fraud protection</a:t>
            </a:r>
          </a:p>
          <a:p>
            <a:pPr>
              <a:lnSpc>
                <a:spcPct val="120000"/>
              </a:lnSpc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046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F6B2-5573-1B9D-1E35-F1A0F47B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Problem – Where Risk Hides in AP: The process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0126B-5D46-328D-8690-BE255B5C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324" y="2312894"/>
            <a:ext cx="11302252" cy="4343400"/>
          </a:xfrm>
        </p:spPr>
        <p:txBody>
          <a:bodyPr/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We examined real-world AP invoice behavior and uncovered three primary risk zones: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Late payments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which hurt supplier relationships and incur penalties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Suspicious invoice notes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which sometimes mask informal payments or unapproved expenses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Anomalies in invoice amounts or frequency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which may indicate fraud or vendor manipulation”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“These risks are costly, hard to spot manually, and often go unnoticed until it's too late.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Our AI system is built specifically to flag them early.”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latin typeface="Arial" panose="020B0604020202020204" pitchFamily="34" charset="0"/>
              </a:rPr>
              <a:t>Areas of risk :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🚨 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Risk Zone 1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: Late or delayed payments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✍️ 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Risk Zone 2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: Descriptions with red-flag words ("urgent", "gift", "cash", etc.)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💰 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Risk Zone 3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: Unusual amounts, vendor spikes, duplicates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36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E404862-5661-AC94-5EE0-A36757943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4" y="-173565"/>
            <a:ext cx="1166654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exactly does risk hide in our AP process?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 our analysis of historical invoice data, we identified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three recurring zones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where risk concentrates.”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first is late payments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On the surface, these seem like simple operational delays. But late payments incur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 penalties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strain supplier relationships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signal weak internal processes.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more critically, they can accumulate quietly — you don’t notice until your AP team is fighting fires.”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“The second area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free-text descriptions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found that invoices sometimes include notes like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‘gift for client’, ‘urgent cash required’, or ‘special approval’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may seem harmless, but they bypass formal documentation — and in regulatory terms, they’re red flags.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3E42C8B-A640-4DBC-7BC1-73E88BB3E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4" y="3293126"/>
            <a:ext cx="1200272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AI picks these up through text pattern recognition — no manual scanning needed.”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“Third, we looked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numerical anomalies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instance, invoice amounts that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significantly larger than historical norms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vendors who suddenly spike in frequency.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often indicate process circumvention, error, or even fraud.”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“And the key here is that these risks don’t occur in isolation.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of the riskiest invoices triggered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 or more flags at once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meaning they were late, suspicious in tone, and financially unusual.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That’s the kind of pattern humans miss — but our AI can see.”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So instead of manually hunting for needles in a haystack, we trained a model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highlight the needles automatically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9064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299A-F900-A72C-5A4C-407F78B4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</a:t>
            </a:r>
            <a:r>
              <a:rPr lang="en-AU" dirty="0" err="1"/>
              <a:t>Behid</a:t>
            </a:r>
            <a:r>
              <a:rPr lang="en-AU" dirty="0"/>
              <a:t>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22B76-BAFC-2B30-5992-AD94EE609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24" y="2603500"/>
            <a:ext cx="11907370" cy="3877982"/>
          </a:xfrm>
        </p:spPr>
        <p:txBody>
          <a:bodyPr/>
          <a:lstStyle/>
          <a:p>
            <a:r>
              <a:rPr lang="en-AU" dirty="0"/>
              <a:t> </a:t>
            </a:r>
            <a:r>
              <a:rPr lang="en-US" dirty="0"/>
              <a:t>To build something smart, you need to feed it the right information.</a:t>
            </a:r>
            <a:br>
              <a:rPr lang="en-US" dirty="0"/>
            </a:br>
            <a:r>
              <a:rPr lang="en-US" dirty="0"/>
              <a:t>Our system was trained on a dataset that mirrors what any real-world finance team handles — invoices, payments, due dates, descriptions, vendors, and amounts.”</a:t>
            </a:r>
          </a:p>
          <a:p>
            <a:r>
              <a:rPr lang="en-US" dirty="0"/>
              <a:t>But this wasn’t just spreadsheet data. We carefully engineered it into </a:t>
            </a:r>
            <a:r>
              <a:rPr lang="en-US" i="1" dirty="0"/>
              <a:t>signals the machine could learn from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For example:</a:t>
            </a:r>
          </a:p>
          <a:p>
            <a:r>
              <a:rPr lang="en-US" dirty="0"/>
              <a:t>We didn’t just read dates — we calculated </a:t>
            </a:r>
            <a:r>
              <a:rPr lang="en-US" b="1" dirty="0"/>
              <a:t>payment delays</a:t>
            </a:r>
            <a:r>
              <a:rPr lang="en-US" dirty="0"/>
              <a:t>.</a:t>
            </a:r>
          </a:p>
          <a:p>
            <a:r>
              <a:rPr lang="en-US" dirty="0"/>
              <a:t>We didn’t just take amounts — we identified </a:t>
            </a:r>
            <a:r>
              <a:rPr lang="en-US" b="1" dirty="0"/>
              <a:t>unusually high or low values</a:t>
            </a:r>
            <a:r>
              <a:rPr lang="en-US" dirty="0"/>
              <a:t>.</a:t>
            </a:r>
          </a:p>
          <a:p>
            <a:r>
              <a:rPr lang="en-US" dirty="0"/>
              <a:t>We didn’t just look at text — we translated it into </a:t>
            </a:r>
            <a:r>
              <a:rPr lang="en-US" b="1" dirty="0"/>
              <a:t>risk flags</a:t>
            </a:r>
            <a:r>
              <a:rPr lang="en-US" dirty="0"/>
              <a:t>, like ‘contains the word gift’ or ‘marked urgent’.”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790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A04ECB-EC76-9669-01F7-BBDDD254F8BB}"/>
              </a:ext>
            </a:extLst>
          </p:cNvPr>
          <p:cNvSpPr txBox="1"/>
          <p:nvPr/>
        </p:nvSpPr>
        <p:spPr>
          <a:xfrm>
            <a:off x="80682" y="73959"/>
            <a:ext cx="120418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But this wasn’t just spreadsheet data. We carefully engineered it into </a:t>
            </a:r>
            <a:r>
              <a:rPr lang="en-US" i="1" dirty="0"/>
              <a:t>signals the machine could learn from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didn’t just read dates — we calculated </a:t>
            </a:r>
            <a:r>
              <a:rPr lang="en-US" b="1" dirty="0"/>
              <a:t>payment delays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didn’t just take amounts — we identified </a:t>
            </a:r>
            <a:r>
              <a:rPr lang="en-US" b="1" dirty="0"/>
              <a:t>unusually high or low values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didn’t just look at text — we translated it into </a:t>
            </a:r>
            <a:r>
              <a:rPr lang="en-US" b="1" dirty="0"/>
              <a:t>risk flags</a:t>
            </a:r>
            <a:r>
              <a:rPr lang="en-US" dirty="0"/>
              <a:t>, like ‘contains the word gift’ or ‘marked urgent’.”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991E90C-B781-6A94-C584-5EA10B7C7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82" y="1933273"/>
            <a:ext cx="1174152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invoice became a kind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fingerprint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with behavioral, financial, and linguistic patterns combined.”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“And with over thousands of entries to train from, our model wasn’t guessing.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was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 from real, observable finance behavior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from clean transactions, borderline cases, and clear outliers alike.”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“This gave us a robust foundation to not just build a model — but build one that actually reflects how real financial processes behave.”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D9ACFEB-CF4E-63F2-96C0-44A2D6929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82" y="3984615"/>
            <a:ext cx="1078454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“And with over thousands of entries to train from, our model wasn’t guessing.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was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 from real, observable finance behavior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from clean transactions, borderline cases, and clear outliers alike.”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“This gave us a robust foundation to not just build a model — but build one that actually reflects how real financial processes behave.”</a:t>
            </a:r>
          </a:p>
        </p:txBody>
      </p:sp>
    </p:spTree>
    <p:extLst>
      <p:ext uri="{BB962C8B-B14F-4D97-AF65-F5344CB8AC3E}">
        <p14:creationId xmlns:p14="http://schemas.microsoft.com/office/powerpoint/2010/main" val="262579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DC9BA-9AA1-EE20-E222-64874A6DF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322359" cy="63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84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04AD-8CF2-8919-15EE-248093457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995" y="886262"/>
            <a:ext cx="8761413" cy="706964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B260AF-F54C-55A7-D0A4-3F01666E5C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601" y="2207766"/>
            <a:ext cx="1179232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“Once we fed the system clean, structured, and meaningful invoice data, the real discovery phase began.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the AI revealed was a set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non-obvious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things that a human analyst could miss even after hours of combing through rows of data.”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“For instance, we found that: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Invoices paid more than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 days late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were 2.6x more likely to contain risky keywords like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‘urgent’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‘cash’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Vendors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than 5 invoices in a single week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had an unusually high overlap with invoices later marked as suspicious.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Invoices labeled with the word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‘gift’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description had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much higher rejection rate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even though the amounts weren’t large.”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“What’s interesting is that these weren’t outliers based on just one variable.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riskiest invoices often triggered a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behaviors — late, vague, unusual, or fast-frequency.”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“This kind of pattern stacking is something AI thrives at.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a human might dismiss these as minor, the AI sees correlation and flags them — consistently and at scale.”</a:t>
            </a:r>
          </a:p>
        </p:txBody>
      </p:sp>
    </p:spTree>
    <p:extLst>
      <p:ext uri="{BB962C8B-B14F-4D97-AF65-F5344CB8AC3E}">
        <p14:creationId xmlns:p14="http://schemas.microsoft.com/office/powerpoint/2010/main" val="822490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1864</TotalTime>
  <Words>3126</Words>
  <Application>Microsoft Office PowerPoint</Application>
  <PresentationFormat>Widescreen</PresentationFormat>
  <Paragraphs>216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Ion Boardroom</vt:lpstr>
      <vt:lpstr>AI-Driven Risk Classification &amp; Anomaly Detection in Customer Invoice Processing </vt:lpstr>
      <vt:lpstr>"Mini Project 3: AI-Driven Accounts Payable (AP) Risk Classification &amp; Anomaly Detection" </vt:lpstr>
      <vt:lpstr>Key Points: </vt:lpstr>
      <vt:lpstr>The Business Problem – Where Risk Hides in AP: The process </vt:lpstr>
      <vt:lpstr>PowerPoint Presentation</vt:lpstr>
      <vt:lpstr>Data Behid the System</vt:lpstr>
      <vt:lpstr>PowerPoint Presentation</vt:lpstr>
      <vt:lpstr>PowerPoint Presentation</vt:lpstr>
      <vt:lpstr>PowerPoint Presentation</vt:lpstr>
      <vt:lpstr>PowerPoint Presentation</vt:lpstr>
      <vt:lpstr>Visualizing the Risk Landscape</vt:lpstr>
      <vt:lpstr>PowerPoint Presentation</vt:lpstr>
      <vt:lpstr>How the Model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This Different – Compared to Rules-Based or Manual Reviews</vt:lpstr>
      <vt:lpstr>Implementation &amp; Integration – What It Takes to Deploy This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Shabab Tahsin</dc:creator>
  <cp:lastModifiedBy>Shabab Tahsin</cp:lastModifiedBy>
  <cp:revision>1</cp:revision>
  <dcterms:created xsi:type="dcterms:W3CDTF">2025-07-28T07:21:34Z</dcterms:created>
  <dcterms:modified xsi:type="dcterms:W3CDTF">2025-07-29T14:26:28Z</dcterms:modified>
</cp:coreProperties>
</file>